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2" r:id="rId3"/>
    <p:sldId id="263" r:id="rId4"/>
    <p:sldId id="257" r:id="rId5"/>
    <p:sldId id="261" r:id="rId6"/>
    <p:sldId id="268" r:id="rId7"/>
    <p:sldId id="267" r:id="rId8"/>
    <p:sldId id="296" r:id="rId9"/>
    <p:sldId id="291" r:id="rId10"/>
    <p:sldId id="292" r:id="rId11"/>
    <p:sldId id="293" r:id="rId12"/>
    <p:sldId id="294" r:id="rId13"/>
    <p:sldId id="295" r:id="rId14"/>
    <p:sldId id="270" r:id="rId15"/>
    <p:sldId id="280" r:id="rId16"/>
    <p:sldId id="289" r:id="rId17"/>
    <p:sldId id="271" r:id="rId18"/>
    <p:sldId id="281" r:id="rId19"/>
    <p:sldId id="272" r:id="rId20"/>
    <p:sldId id="273" r:id="rId21"/>
    <p:sldId id="283" r:id="rId22"/>
    <p:sldId id="274" r:id="rId23"/>
    <p:sldId id="284" r:id="rId24"/>
    <p:sldId id="288" r:id="rId25"/>
    <p:sldId id="282" r:id="rId26"/>
    <p:sldId id="286" r:id="rId27"/>
    <p:sldId id="287" r:id="rId28"/>
    <p:sldId id="275" r:id="rId29"/>
    <p:sldId id="276" r:id="rId30"/>
    <p:sldId id="290" r:id="rId31"/>
    <p:sldId id="277" r:id="rId32"/>
    <p:sldId id="278" r:id="rId3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84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CF1EA-242B-4E14-B10D-22983B682DE5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B8048-3AFB-4B73-9DC1-AB65715CF4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56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20122-7857-44E4-AFEE-C5F692D62E0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28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45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8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07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83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19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74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015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56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00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68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62F1F-18B1-491B-81C1-DA11CB1A7E34}" type="datetimeFigureOut">
              <a:rPr lang="ko-KR" altLang="en-US" smtClean="0"/>
              <a:t>2021-11-02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CF95-A2AC-43D0-B95E-F4E522ED23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50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r-project.org/bin/windows/base/R-4.1.2-win.exe" TargetMode="External"/><Relationship Id="rId2" Type="http://schemas.openxmlformats.org/officeDocument/2006/relationships/hyperlink" Target="https://cloud.r-projec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an.r-project.org/manuals.html" TargetMode="External"/><Relationship Id="rId5" Type="http://schemas.openxmlformats.org/officeDocument/2006/relationships/hyperlink" Target="https://www.datacamp.com/courses/free-introduction-to-r" TargetMode="External"/><Relationship Id="rId4" Type="http://schemas.openxmlformats.org/officeDocument/2006/relationships/hyperlink" Target="https://www.rstudio.com/products/rstudio/download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rstudio.org/2014/11/24/rvest-easy-web-scraping-with-r/" TargetMode="External"/><Relationship Id="rId7" Type="http://schemas.openxmlformats.org/officeDocument/2006/relationships/hyperlink" Target="http://www.r-bloggers.com/using-rvest-to-scrape-an-html-table/" TargetMode="External"/><Relationship Id="rId2" Type="http://schemas.openxmlformats.org/officeDocument/2006/relationships/hyperlink" Target="http://selectorgadge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an.r-project.org/web/packages/data.table/vignettes/datatable-intro.pdf" TargetMode="External"/><Relationship Id="rId5" Type="http://schemas.openxmlformats.org/officeDocument/2006/relationships/hyperlink" Target="http://stat4701.github.io/edav/2015/04/02/rvest_tutorial/" TargetMode="External"/><Relationship Id="rId4" Type="http://schemas.openxmlformats.org/officeDocument/2006/relationships/hyperlink" Target="https://cran.r-project.org/web/packages/rvest/rvest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810633"/>
            <a:ext cx="9144000" cy="2387600"/>
          </a:xfrm>
        </p:spPr>
        <p:txBody>
          <a:bodyPr>
            <a:noAutofit/>
          </a:bodyPr>
          <a:lstStyle/>
          <a:p>
            <a:r>
              <a:rPr lang="en-US" altLang="ko-KR" b="1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Big Data Marketing Workshop</a:t>
            </a:r>
            <a:r>
              <a:rPr lang="ko-KR" altLang="en-US" b="1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endParaRPr lang="ko-KR" altLang="en-US" b="1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755824"/>
            <a:ext cx="9144000" cy="2478722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Getting the Customer </a:t>
            </a:r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nsight </a:t>
            </a:r>
            <a:b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Using “R”</a:t>
            </a:r>
          </a:p>
          <a:p>
            <a:endParaRPr lang="en-US" altLang="ko-KR" sz="1050" dirty="0" smtClean="0"/>
          </a:p>
          <a:p>
            <a:r>
              <a:rPr lang="en-US" altLang="ko-KR" dirty="0" smtClean="0">
                <a:latin typeface="Bookman Old Style" panose="02050604050505020204" pitchFamily="18" charset="0"/>
              </a:rPr>
              <a:t>Prof. Taewan Kim</a:t>
            </a:r>
          </a:p>
          <a:p>
            <a:r>
              <a:rPr lang="en-US" altLang="ko-KR" sz="20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tkim21@konkuk.ac.kr</a:t>
            </a:r>
            <a:endParaRPr lang="en-US" altLang="ko-KR" sz="20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3200" dirty="0">
              <a:latin typeface="Courier New" panose="02070309020205020404" pitchFamily="49" charset="0"/>
              <a:ea typeface="Arial Unicode MS" panose="020B06040202020202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# 2. Identify the web address </a:t>
            </a:r>
          </a:p>
          <a:p>
            <a:pPr marL="0" indent="0">
              <a:buNone/>
            </a:pPr>
            <a:r>
              <a:rPr lang="en-US" altLang="ko-KR" dirty="0"/>
              <a:t># search product - click reviews - sort by recent</a:t>
            </a:r>
          </a:p>
          <a:p>
            <a:pPr marL="0" indent="0">
              <a:buNone/>
            </a:pPr>
            <a:r>
              <a:rPr lang="en-US" altLang="ko-KR" dirty="0"/>
              <a:t># remove the page number at the end of the URL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url</a:t>
            </a:r>
            <a:r>
              <a:rPr lang="en-US" altLang="ko-KR" dirty="0"/>
              <a:t> &lt;- "https://www.amazon.com/All-new-Echo-Dot-3rd-Gen/product-reviews/B0792KTHKJ/ref=cm_cr_arp_d_viewopt_srt?ie=UTF8&amp;reviewerType=all_reviews&amp;sortBy=recent&amp;pageNumber="</a:t>
            </a:r>
          </a:p>
          <a:p>
            <a:pPr marL="0" indent="0">
              <a:buNone/>
            </a:pPr>
            <a:r>
              <a:rPr lang="en-US" altLang="ko-KR" dirty="0"/>
              <a:t>#</a:t>
            </a:r>
            <a:r>
              <a:rPr lang="en-US" altLang="ko-KR" dirty="0" err="1"/>
              <a:t>url</a:t>
            </a:r>
            <a:r>
              <a:rPr lang="en-US" altLang="ko-KR" dirty="0"/>
              <a:t> &lt;- " your </a:t>
            </a:r>
            <a:r>
              <a:rPr lang="en-US" altLang="ko-KR" dirty="0" err="1"/>
              <a:t>url</a:t>
            </a:r>
            <a:r>
              <a:rPr lang="en-US" altLang="ko-KR" dirty="0"/>
              <a:t> "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16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# 3. Specify how many pages you would like to scrape</a:t>
            </a:r>
          </a:p>
          <a:p>
            <a:pPr marL="0" indent="0">
              <a:buNone/>
            </a:pPr>
            <a:r>
              <a:rPr lang="en-US" altLang="ko-KR" dirty="0" err="1"/>
              <a:t>N_pages</a:t>
            </a:r>
            <a:r>
              <a:rPr lang="en-US" altLang="ko-KR" dirty="0"/>
              <a:t> &lt;- </a:t>
            </a:r>
            <a:r>
              <a:rPr lang="en-US" altLang="ko-KR" dirty="0" smtClean="0"/>
              <a:t>3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# </a:t>
            </a:r>
            <a:r>
              <a:rPr lang="en-US" altLang="ko-KR" dirty="0"/>
              <a:t>It would be easier to test with small number of pages and it depends on your own source website</a:t>
            </a:r>
          </a:p>
        </p:txBody>
      </p:sp>
    </p:spTree>
    <p:extLst>
      <p:ext uri="{BB962C8B-B14F-4D97-AF65-F5344CB8AC3E}">
        <p14:creationId xmlns:p14="http://schemas.microsoft.com/office/powerpoint/2010/main" val="2623702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43004"/>
            <a:ext cx="10515600" cy="1325563"/>
          </a:xfrm>
        </p:spPr>
        <p:txBody>
          <a:bodyPr/>
          <a:lstStyle/>
          <a:p>
            <a:r>
              <a:rPr lang="en-US" altLang="ko-KR" dirty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4552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/>
              <a:t>A &lt;- NULL</a:t>
            </a:r>
          </a:p>
          <a:p>
            <a:pPr marL="0" indent="0">
              <a:buNone/>
            </a:pPr>
            <a:r>
              <a:rPr lang="en-US" altLang="ko-KR" dirty="0"/>
              <a:t>for (j in 1: </a:t>
            </a:r>
            <a:r>
              <a:rPr lang="en-US" altLang="ko-KR" dirty="0" err="1"/>
              <a:t>N_pages</a:t>
            </a:r>
            <a:r>
              <a:rPr lang="en-US" altLang="ko-KR" dirty="0"/>
              <a:t>){</a:t>
            </a:r>
          </a:p>
          <a:p>
            <a:pPr marL="0" indent="0">
              <a:buNone/>
            </a:pPr>
            <a:r>
              <a:rPr lang="en-US" altLang="ko-KR" dirty="0"/>
              <a:t>  </a:t>
            </a:r>
            <a:r>
              <a:rPr lang="en-US" altLang="ko-KR" dirty="0" err="1" smtClean="0"/>
              <a:t>echoshow</a:t>
            </a:r>
            <a:r>
              <a:rPr lang="en-US" altLang="ko-KR" dirty="0" smtClean="0"/>
              <a:t> </a:t>
            </a:r>
            <a:r>
              <a:rPr lang="en-US" altLang="ko-KR" dirty="0"/>
              <a:t>&lt;- </a:t>
            </a:r>
            <a:r>
              <a:rPr lang="en-US" altLang="ko-KR" dirty="0" err="1"/>
              <a:t>read_html</a:t>
            </a:r>
            <a:r>
              <a:rPr lang="en-US" altLang="ko-KR" dirty="0"/>
              <a:t>(paste0(</a:t>
            </a:r>
            <a:r>
              <a:rPr lang="en-US" altLang="ko-KR" dirty="0" err="1"/>
              <a:t>url</a:t>
            </a:r>
            <a:r>
              <a:rPr lang="en-US" altLang="ko-KR" dirty="0"/>
              <a:t>, j)) </a:t>
            </a:r>
          </a:p>
          <a:p>
            <a:pPr marL="0" indent="0">
              <a:buNone/>
            </a:pPr>
            <a:r>
              <a:rPr lang="en-US" altLang="ko-KR" dirty="0"/>
              <a:t>  #help paste: http://www.cookbook-r.com/Strings/Creating_strings_from_variables/</a:t>
            </a:r>
          </a:p>
          <a:p>
            <a:pPr marL="0" indent="0">
              <a:buNone/>
            </a:pPr>
            <a:r>
              <a:rPr lang="en-US" altLang="ko-KR" dirty="0"/>
              <a:t>  B &lt;- </a:t>
            </a:r>
            <a:r>
              <a:rPr lang="en-US" altLang="ko-KR" dirty="0" err="1"/>
              <a:t>cbind</a:t>
            </a:r>
            <a:r>
              <a:rPr lang="en-US" altLang="ko-KR" dirty="0"/>
              <a:t>(</a:t>
            </a:r>
            <a:r>
              <a:rPr lang="en-US" altLang="ko-KR" dirty="0" err="1"/>
              <a:t>ipad</a:t>
            </a:r>
            <a:r>
              <a:rPr lang="en-US" altLang="ko-KR" dirty="0"/>
              <a:t> %&gt;% </a:t>
            </a:r>
          </a:p>
          <a:p>
            <a:pPr marL="0" indent="0">
              <a:buNone/>
            </a:pPr>
            <a:r>
              <a:rPr lang="en-US" altLang="ko-KR" dirty="0"/>
              <a:t>               </a:t>
            </a:r>
            <a:r>
              <a:rPr lang="en-US" altLang="ko-KR" dirty="0" err="1"/>
              <a:t>html_nodes</a:t>
            </a:r>
            <a:r>
              <a:rPr lang="en-US" altLang="ko-KR" dirty="0"/>
              <a:t>(".review-text") %&gt;% </a:t>
            </a:r>
          </a:p>
          <a:p>
            <a:pPr marL="0" indent="0">
              <a:buNone/>
            </a:pPr>
            <a:r>
              <a:rPr lang="en-US" altLang="ko-KR" dirty="0"/>
              <a:t>               </a:t>
            </a:r>
            <a:r>
              <a:rPr lang="en-US" altLang="ko-KR" dirty="0" err="1"/>
              <a:t>html_text</a:t>
            </a:r>
            <a:r>
              <a:rPr lang="en-US" altLang="ko-KR" dirty="0"/>
              <a:t>(), </a:t>
            </a:r>
            <a:r>
              <a:rPr lang="en-US" altLang="ko-KR" dirty="0" smtClean="0"/>
              <a:t>echoshow10 </a:t>
            </a:r>
            <a:r>
              <a:rPr lang="en-US" altLang="ko-KR" dirty="0"/>
              <a:t>%&gt;%     </a:t>
            </a:r>
          </a:p>
          <a:p>
            <a:pPr marL="0" indent="0">
              <a:buNone/>
            </a:pPr>
            <a:r>
              <a:rPr lang="en-US" altLang="ko-KR" dirty="0"/>
              <a:t>               </a:t>
            </a:r>
            <a:r>
              <a:rPr lang="en-US" altLang="ko-KR" dirty="0" err="1"/>
              <a:t>html_nodes</a:t>
            </a:r>
            <a:r>
              <a:rPr lang="en-US" altLang="ko-KR" dirty="0"/>
              <a:t>("#</a:t>
            </a:r>
            <a:r>
              <a:rPr lang="en-US" altLang="ko-KR" dirty="0" err="1"/>
              <a:t>cm_cr-review_list</a:t>
            </a:r>
            <a:r>
              <a:rPr lang="en-US" altLang="ko-KR" dirty="0"/>
              <a:t> .review-date") %&gt;% </a:t>
            </a:r>
          </a:p>
          <a:p>
            <a:pPr marL="0" indent="0">
              <a:buNone/>
            </a:pPr>
            <a:r>
              <a:rPr lang="en-US" altLang="ko-KR" dirty="0"/>
              <a:t>               </a:t>
            </a:r>
            <a:r>
              <a:rPr lang="en-US" altLang="ko-KR" dirty="0" err="1"/>
              <a:t>html_text</a:t>
            </a:r>
            <a:r>
              <a:rPr lang="en-US" altLang="ko-KR" dirty="0"/>
              <a:t>()     )</a:t>
            </a:r>
          </a:p>
          <a:p>
            <a:pPr marL="0" indent="0">
              <a:buNone/>
            </a:pPr>
            <a:r>
              <a:rPr lang="en-US" altLang="ko-KR" dirty="0"/>
              <a:t># I replaced </a:t>
            </a:r>
            <a:r>
              <a:rPr lang="en-US" altLang="ko-KR" dirty="0" err="1"/>
              <a:t>html_nodes</a:t>
            </a:r>
            <a:r>
              <a:rPr lang="en-US" altLang="ko-KR" dirty="0"/>
              <a:t> for review date with "#</a:t>
            </a:r>
            <a:r>
              <a:rPr lang="en-US" altLang="ko-KR" dirty="0" err="1"/>
              <a:t>cm_cr-review_list</a:t>
            </a:r>
            <a:r>
              <a:rPr lang="en-US" altLang="ko-KR" dirty="0"/>
              <a:t> .review-date"</a:t>
            </a:r>
          </a:p>
          <a:p>
            <a:pPr marL="0" indent="0">
              <a:buNone/>
            </a:pPr>
            <a:r>
              <a:rPr lang="en-US" altLang="ko-KR" dirty="0"/>
              <a:t># "#</a:t>
            </a:r>
            <a:r>
              <a:rPr lang="en-US" altLang="ko-KR" dirty="0" err="1"/>
              <a:t>cm_cr-review_list</a:t>
            </a:r>
            <a:r>
              <a:rPr lang="en-US" altLang="ko-KR" dirty="0"/>
              <a:t>" makes two irrelevant parts for the top positive/critical reviews and '#'is the magic sign for unselect the part</a:t>
            </a:r>
          </a:p>
          <a:p>
            <a:pPr marL="0" indent="0">
              <a:buNone/>
            </a:pPr>
            <a:r>
              <a:rPr lang="en-US" altLang="ko-KR" dirty="0"/>
              <a:t>  A &lt;- </a:t>
            </a:r>
            <a:r>
              <a:rPr lang="en-US" altLang="ko-KR" dirty="0" err="1"/>
              <a:t>rbind</a:t>
            </a:r>
            <a:r>
              <a:rPr lang="en-US" altLang="ko-KR" dirty="0"/>
              <a:t>(A,B)</a:t>
            </a:r>
          </a:p>
          <a:p>
            <a:pPr marL="0" indent="0">
              <a:buNone/>
            </a:pPr>
            <a:r>
              <a:rPr lang="en-US" altLang="ko-KR" dirty="0"/>
              <a:t>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733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# 4. Make sure what you got</a:t>
            </a:r>
          </a:p>
          <a:p>
            <a:pPr marL="0" indent="0">
              <a:buNone/>
            </a:pPr>
            <a:r>
              <a:rPr lang="en-US" altLang="ko-KR" dirty="0"/>
              <a:t>print(j)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# </a:t>
            </a:r>
            <a:r>
              <a:rPr lang="en-US" altLang="ko-KR" dirty="0"/>
              <a:t>This command shows the progress of the for loop. This example it means number of pages.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# 4.1 Another way to double-check</a:t>
            </a:r>
          </a:p>
          <a:p>
            <a:pPr marL="0" indent="0">
              <a:buNone/>
            </a:pPr>
            <a:r>
              <a:rPr lang="en-US" altLang="ko-KR" dirty="0"/>
              <a:t>tail(A,10</a:t>
            </a:r>
            <a:r>
              <a:rPr lang="en-US" altLang="ko-KR" dirty="0" smtClean="0"/>
              <a:t>)  #</a:t>
            </a:r>
            <a:r>
              <a:rPr lang="ko-KR" altLang="en-US" dirty="0" smtClean="0"/>
              <a:t>데이터의 마지막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개를 출력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# 5. Save the output</a:t>
            </a:r>
          </a:p>
          <a:p>
            <a:pPr marL="0" indent="0">
              <a:buNone/>
            </a:pPr>
            <a:r>
              <a:rPr lang="en-US" altLang="ko-KR" dirty="0"/>
              <a:t>write.csv(</a:t>
            </a:r>
            <a:r>
              <a:rPr lang="en-US" altLang="ko-KR" dirty="0" err="1"/>
              <a:t>data.frame</a:t>
            </a:r>
            <a:r>
              <a:rPr lang="en-US" altLang="ko-KR" dirty="0"/>
              <a:t>(A</a:t>
            </a:r>
            <a:r>
              <a:rPr lang="en-US" altLang="ko-KR" dirty="0" smtClean="0"/>
              <a:t>),"</a:t>
            </a:r>
            <a:r>
              <a:rPr lang="en-US" altLang="ko-KR" b="1" dirty="0" smtClean="0">
                <a:solidFill>
                  <a:srgbClr val="FF0000"/>
                </a:solidFill>
              </a:rPr>
              <a:t>echoshow10.csv</a:t>
            </a:r>
            <a:r>
              <a:rPr lang="en-US" altLang="ko-KR" dirty="0"/>
              <a:t>")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4912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tm.R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Open this script file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296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#1</a:t>
            </a:r>
            <a:r>
              <a:rPr lang="en-US" altLang="ko-KR" dirty="0"/>
              <a:t>. Installing relevant packages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Needed &lt;- c("tm", "</a:t>
            </a:r>
            <a:r>
              <a:rPr lang="en-US" altLang="ko-KR" dirty="0" err="1"/>
              <a:t>SnowballCC</a:t>
            </a:r>
            <a:r>
              <a:rPr lang="en-US" altLang="ko-KR" dirty="0"/>
              <a:t>", "</a:t>
            </a:r>
            <a:r>
              <a:rPr lang="en-US" altLang="ko-KR" dirty="0" err="1"/>
              <a:t>RColorBrewer</a:t>
            </a:r>
            <a:r>
              <a:rPr lang="en-US" altLang="ko-KR" dirty="0"/>
              <a:t>", "ggplot2", "</a:t>
            </a:r>
            <a:r>
              <a:rPr lang="en-US" altLang="ko-KR" dirty="0" err="1"/>
              <a:t>wordcloud</a:t>
            </a:r>
            <a:r>
              <a:rPr lang="en-US" altLang="ko-KR" dirty="0"/>
              <a:t>", "</a:t>
            </a:r>
            <a:r>
              <a:rPr lang="en-US" altLang="ko-KR" dirty="0" err="1"/>
              <a:t>biclust</a:t>
            </a:r>
            <a:r>
              <a:rPr lang="en-US" altLang="ko-KR" dirty="0"/>
              <a:t>", </a:t>
            </a:r>
            <a:r>
              <a:rPr lang="en-US" altLang="ko-KR" dirty="0" smtClean="0"/>
              <a:t>"</a:t>
            </a:r>
            <a:r>
              <a:rPr lang="en-US" altLang="ko-KR" dirty="0"/>
              <a:t>cluster", "</a:t>
            </a:r>
            <a:r>
              <a:rPr lang="en-US" altLang="ko-KR" dirty="0" err="1"/>
              <a:t>igraph</a:t>
            </a:r>
            <a:r>
              <a:rPr lang="en-US" altLang="ko-KR" dirty="0"/>
              <a:t>", "</a:t>
            </a:r>
            <a:r>
              <a:rPr lang="en-US" altLang="ko-KR" dirty="0" err="1"/>
              <a:t>fpc</a:t>
            </a:r>
            <a:r>
              <a:rPr lang="en-US" altLang="ko-KR" dirty="0"/>
              <a:t>")</a:t>
            </a:r>
          </a:p>
          <a:p>
            <a:r>
              <a:rPr lang="en-US" altLang="ko-KR" dirty="0" err="1" smtClean="0"/>
              <a:t>install.packages</a:t>
            </a:r>
            <a:r>
              <a:rPr lang="en-US" altLang="ko-KR" dirty="0" smtClean="0"/>
              <a:t>(Needed</a:t>
            </a:r>
            <a:r>
              <a:rPr lang="en-US" altLang="ko-KR" dirty="0"/>
              <a:t>, dependencies = TRUE)</a:t>
            </a:r>
          </a:p>
          <a:p>
            <a:pPr lvl="1"/>
            <a:r>
              <a:rPr lang="en-US" altLang="ko-KR" dirty="0" smtClean="0"/>
              <a:t># </a:t>
            </a:r>
            <a:r>
              <a:rPr lang="ko-KR" altLang="en-US" dirty="0" smtClean="0"/>
              <a:t>지우고 위에 세 줄을 하이라이트 하고 돌리세요</a:t>
            </a:r>
            <a:endParaRPr lang="en-US" altLang="ko-KR" dirty="0"/>
          </a:p>
          <a:p>
            <a:r>
              <a:rPr lang="en-US" altLang="ko-KR" dirty="0" err="1" smtClean="0"/>
              <a:t>install.packages</a:t>
            </a:r>
            <a:r>
              <a:rPr lang="en-US" altLang="ko-KR" dirty="0"/>
              <a:t>("</a:t>
            </a:r>
            <a:r>
              <a:rPr lang="en-US" altLang="ko-KR" dirty="0" err="1"/>
              <a:t>Rcampdf</a:t>
            </a:r>
            <a:r>
              <a:rPr lang="en-US" altLang="ko-KR" dirty="0"/>
              <a:t>", repos = "http://datacube.wu.ac.at/", type = "source")</a:t>
            </a:r>
          </a:p>
          <a:p>
            <a:pPr lvl="1"/>
            <a:r>
              <a:rPr lang="en-US" altLang="ko-KR" dirty="0"/>
              <a:t># </a:t>
            </a:r>
            <a:r>
              <a:rPr lang="ko-KR" altLang="en-US" dirty="0"/>
              <a:t>지우고 위에 세 줄을 하이라이트 하고 돌리세요</a:t>
            </a:r>
          </a:p>
        </p:txBody>
      </p:sp>
    </p:spTree>
    <p:extLst>
      <p:ext uri="{BB962C8B-B14F-4D97-AF65-F5344CB8AC3E}">
        <p14:creationId xmlns:p14="http://schemas.microsoft.com/office/powerpoint/2010/main" val="14243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#2. Loading texts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Save the collected data as CSV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Move it into “texts” folder on the desktop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Change the code with your updated folder location</a:t>
            </a:r>
            <a:br>
              <a:rPr lang="en-US" altLang="ko-KR" dirty="0" smtClean="0"/>
            </a:br>
            <a:r>
              <a:rPr lang="en-US" altLang="ko-KR" dirty="0" smtClean="0"/>
              <a:t>Normally, you computer might have different folder location from the example code</a:t>
            </a:r>
          </a:p>
        </p:txBody>
      </p:sp>
    </p:spTree>
    <p:extLst>
      <p:ext uri="{BB962C8B-B14F-4D97-AF65-F5344CB8AC3E}">
        <p14:creationId xmlns:p14="http://schemas.microsoft.com/office/powerpoint/2010/main" val="37081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#2.1 Change Folder</a:t>
            </a:r>
            <a:r>
              <a:rPr lang="en-US" altLang="ko-KR" dirty="0"/>
              <a:t> </a:t>
            </a:r>
            <a:r>
              <a:rPr lang="en-US" altLang="ko-KR" dirty="0" smtClean="0"/>
              <a:t>and </a:t>
            </a:r>
            <a:r>
              <a:rPr lang="en-US" altLang="ko-KR" dirty="0"/>
              <a:t>D</a:t>
            </a:r>
            <a:r>
              <a:rPr lang="en-US" altLang="ko-KR" dirty="0" smtClean="0"/>
              <a:t>irectory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err="1" smtClean="0"/>
              <a:t>cname</a:t>
            </a:r>
            <a:r>
              <a:rPr lang="en-US" altLang="ko-KR" dirty="0" smtClean="0"/>
              <a:t> </a:t>
            </a:r>
            <a:r>
              <a:rPr lang="en-US" altLang="ko-KR" dirty="0"/>
              <a:t>&lt;- </a:t>
            </a:r>
            <a:r>
              <a:rPr lang="en-US" altLang="ko-KR" dirty="0" err="1"/>
              <a:t>file.path</a:t>
            </a:r>
            <a:r>
              <a:rPr lang="en-US" altLang="ko-KR" dirty="0"/>
              <a:t>("C:/</a:t>
            </a:r>
            <a:r>
              <a:rPr lang="en-US" altLang="ko-KR" dirty="0" smtClean="0"/>
              <a:t>Users/</a:t>
            </a:r>
            <a:r>
              <a:rPr lang="en-US" altLang="ko-K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r>
              <a:rPr lang="en-US" altLang="ko-KR" dirty="0" smtClean="0"/>
              <a:t>/Desktop</a:t>
            </a:r>
            <a:r>
              <a:rPr lang="en-US" altLang="ko-KR" dirty="0" smtClean="0"/>
              <a:t>", "</a:t>
            </a:r>
            <a:r>
              <a:rPr lang="en-US" altLang="ko-KR" dirty="0"/>
              <a:t>texts")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1800" dirty="0" smtClean="0"/>
              <a:t># </a:t>
            </a:r>
            <a:r>
              <a:rPr lang="en-US" altLang="ko-KR" sz="1800" dirty="0"/>
              <a:t>This part should be revised by your own location of your texts folder.</a:t>
            </a:r>
          </a:p>
          <a:p>
            <a:pPr marL="0" indent="0">
              <a:buNone/>
            </a:pPr>
            <a:r>
              <a:rPr lang="en-US" altLang="ko-KR" sz="1800" dirty="0"/>
              <a:t># Please make sure you exchange \ with /. Make sure you are using /.</a:t>
            </a:r>
          </a:p>
          <a:p>
            <a:pPr marL="0" indent="0">
              <a:buNone/>
            </a:pPr>
            <a:r>
              <a:rPr lang="en-US" altLang="ko-KR" dirty="0" smtClean="0"/>
              <a:t>Also change your working directory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20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#3. Generating </a:t>
            </a:r>
            <a:r>
              <a:rPr lang="en-US" altLang="ko-KR" dirty="0"/>
              <a:t>a Corpus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# 3.0 Generating a Corpus, one document data </a:t>
            </a:r>
            <a:r>
              <a:rPr lang="en-US" altLang="ko-KR" dirty="0" smtClean="0"/>
              <a:t>set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data &lt;- read.csv</a:t>
            </a:r>
            <a:r>
              <a:rPr lang="en-US" altLang="ko-KR" dirty="0" smtClean="0"/>
              <a:t>(“echoshow10.csv</a:t>
            </a:r>
            <a:r>
              <a:rPr lang="en-US" altLang="ko-KR" dirty="0"/>
              <a:t>") #change the name of the file</a:t>
            </a:r>
          </a:p>
          <a:p>
            <a:pPr marL="0" indent="0">
              <a:buNone/>
            </a:pPr>
            <a:r>
              <a:rPr lang="en-US" altLang="ko-KR" dirty="0"/>
              <a:t>data&lt;-data[,2]</a:t>
            </a:r>
          </a:p>
          <a:p>
            <a:pPr marL="0" indent="0">
              <a:buNone/>
            </a:pPr>
            <a:r>
              <a:rPr lang="en-US" altLang="ko-KR" dirty="0"/>
              <a:t>head(data)</a:t>
            </a:r>
          </a:p>
          <a:p>
            <a:pPr marL="0" indent="0">
              <a:buNone/>
            </a:pPr>
            <a:r>
              <a:rPr lang="en-US" altLang="ko-KR" dirty="0"/>
              <a:t>docs &lt;- Corpus(</a:t>
            </a:r>
            <a:r>
              <a:rPr lang="en-US" altLang="ko-KR" dirty="0" err="1"/>
              <a:t>VectorSource</a:t>
            </a:r>
            <a:r>
              <a:rPr lang="en-US" altLang="ko-KR" dirty="0"/>
              <a:t>(data))   </a:t>
            </a:r>
          </a:p>
          <a:p>
            <a:pPr marL="0" indent="0">
              <a:buNone/>
            </a:pPr>
            <a:r>
              <a:rPr lang="en-US" altLang="ko-KR" dirty="0"/>
              <a:t>#summary(docs)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1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#3.1 Preprocessing </a:t>
            </a:r>
            <a:r>
              <a:rPr lang="ko-KR" altLang="en-US" sz="4000" dirty="0" smtClean="0"/>
              <a:t>전처리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# 3.1    Preprocessing   ==parsing    </a:t>
            </a:r>
            <a:r>
              <a:rPr lang="en-US" altLang="ko-KR" dirty="0" smtClean="0"/>
              <a:t>    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</a:t>
            </a:r>
            <a:r>
              <a:rPr lang="en-US" altLang="ko-KR" dirty="0" err="1"/>
              <a:t>docs,removePunctuation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(docs, </a:t>
            </a:r>
            <a:r>
              <a:rPr lang="en-US" altLang="ko-KR" dirty="0" err="1"/>
              <a:t>removeNumbers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(docs, </a:t>
            </a:r>
            <a:r>
              <a:rPr lang="en-US" altLang="ko-KR" dirty="0" err="1"/>
              <a:t>tolower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(docs, </a:t>
            </a:r>
            <a:r>
              <a:rPr lang="en-US" altLang="ko-KR" dirty="0" err="1"/>
              <a:t>removeWords</a:t>
            </a:r>
            <a:r>
              <a:rPr lang="en-US" altLang="ko-KR" dirty="0"/>
              <a:t>, </a:t>
            </a:r>
            <a:r>
              <a:rPr lang="en-US" altLang="ko-KR" dirty="0" err="1"/>
              <a:t>stopwords</a:t>
            </a:r>
            <a:r>
              <a:rPr lang="en-US" altLang="ko-KR" dirty="0"/>
              <a:t>("</a:t>
            </a:r>
            <a:r>
              <a:rPr lang="en-US" altLang="ko-KR" dirty="0" err="1"/>
              <a:t>english</a:t>
            </a:r>
            <a:r>
              <a:rPr lang="en-US" altLang="ko-KR" dirty="0"/>
              <a:t>"))   </a:t>
            </a:r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(docs, </a:t>
            </a:r>
            <a:r>
              <a:rPr lang="en-US" altLang="ko-KR" dirty="0" err="1"/>
              <a:t>removeWords</a:t>
            </a:r>
            <a:r>
              <a:rPr lang="en-US" altLang="ko-KR" dirty="0"/>
              <a:t>, </a:t>
            </a:r>
            <a:r>
              <a:rPr lang="en-US" altLang="ko-KR" dirty="0"/>
              <a:t>c</a:t>
            </a:r>
            <a:r>
              <a:rPr lang="en-US" altLang="ko-KR" dirty="0" smtClean="0"/>
              <a:t>("</a:t>
            </a:r>
            <a:r>
              <a:rPr lang="en-US" altLang="ko-KR" dirty="0" err="1"/>
              <a:t>echo","show</a:t>
            </a:r>
            <a:r>
              <a:rPr lang="en-US" altLang="ko-KR" dirty="0"/>
              <a:t>")) </a:t>
            </a:r>
            <a:r>
              <a:rPr lang="en-US" altLang="ko-KR" dirty="0"/>
              <a:t># you can add more irrelevant words hear!</a:t>
            </a:r>
          </a:p>
          <a:p>
            <a:pPr marL="0" indent="0">
              <a:buNone/>
            </a:pPr>
            <a:r>
              <a:rPr lang="en-US" altLang="ko-KR" dirty="0"/>
              <a:t>docs &lt;- </a:t>
            </a:r>
            <a:r>
              <a:rPr lang="en-US" altLang="ko-KR" dirty="0" err="1"/>
              <a:t>tm_map</a:t>
            </a:r>
            <a:r>
              <a:rPr lang="en-US" altLang="ko-KR" dirty="0"/>
              <a:t>(docs, </a:t>
            </a:r>
            <a:r>
              <a:rPr lang="en-US" altLang="ko-KR" dirty="0" err="1"/>
              <a:t>stripWhitespace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6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Prof. Taewan Kim </a:t>
            </a:r>
            <a:r>
              <a:rPr lang="ko-KR" altLang="en-US" dirty="0" smtClean="0"/>
              <a:t>김태완 교수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3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600" u="sng" dirty="0" smtClean="0"/>
              <a:t>Research Interests</a:t>
            </a:r>
          </a:p>
          <a:p>
            <a:r>
              <a:rPr lang="ko-KR" altLang="en-US" dirty="0" smtClean="0"/>
              <a:t>신제품 개발</a:t>
            </a:r>
          </a:p>
          <a:p>
            <a:pPr lvl="1"/>
            <a:r>
              <a:rPr lang="ko-KR" altLang="en-US" dirty="0" smtClean="0"/>
              <a:t>제품 시연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자동차 산업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계량 모델</a:t>
            </a:r>
          </a:p>
          <a:p>
            <a:r>
              <a:rPr lang="ko-KR" altLang="en-US" dirty="0" smtClean="0"/>
              <a:t>가격이론</a:t>
            </a:r>
          </a:p>
          <a:p>
            <a:pPr lvl="1"/>
            <a:r>
              <a:rPr lang="ko-KR" altLang="en-US" dirty="0" smtClean="0"/>
              <a:t>동태적 가격 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제품 위치선정 전략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요금제도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분석적 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게임이론</a:t>
            </a:r>
          </a:p>
          <a:p>
            <a:pPr lvl="4"/>
            <a:endParaRPr lang="ko-KR" altLang="en-US" dirty="0" smtClean="0"/>
          </a:p>
          <a:p>
            <a:r>
              <a:rPr lang="en-US" altLang="ko-KR" sz="2400" dirty="0" smtClean="0"/>
              <a:t>Taewan Kim and Tridib Mazumdar, Product Concept Demonstrations in Trade Shows and Firm Value, </a:t>
            </a:r>
            <a:r>
              <a:rPr lang="en-US" altLang="ko-KR" sz="2400" b="1" i="1" dirty="0" smtClean="0"/>
              <a:t>Journal of Marketing</a:t>
            </a:r>
            <a:r>
              <a:rPr lang="en-US" altLang="ko-KR" sz="2400" dirty="0" smtClean="0"/>
              <a:t>, July 2016, Vol. 80, No. 4, pp. 90-108</a:t>
            </a:r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31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#3.4 Word Frequency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548244"/>
            <a:ext cx="10515600" cy="4894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### 3.4 Plot Word Frequencies</a:t>
            </a:r>
          </a:p>
          <a:p>
            <a:pPr marL="0" indent="0">
              <a:buNone/>
            </a:pPr>
            <a:r>
              <a:rPr lang="en-US" altLang="ko-KR" sz="2400" dirty="0" smtClean="0"/>
              <a:t>library(ggplot2</a:t>
            </a:r>
            <a:r>
              <a:rPr lang="en-US" altLang="ko-KR" sz="2400" dirty="0"/>
              <a:t>)   </a:t>
            </a:r>
          </a:p>
          <a:p>
            <a:pPr marL="0" indent="0">
              <a:buNone/>
            </a:pPr>
            <a:r>
              <a:rPr lang="en-US" altLang="ko-KR" sz="2400" dirty="0" err="1"/>
              <a:t>wf</a:t>
            </a:r>
            <a:r>
              <a:rPr lang="en-US" altLang="ko-KR" sz="2400" dirty="0"/>
              <a:t> &lt;- </a:t>
            </a:r>
            <a:r>
              <a:rPr lang="en-US" altLang="ko-KR" sz="2400" dirty="0" err="1"/>
              <a:t>data.frame</a:t>
            </a:r>
            <a:r>
              <a:rPr lang="en-US" altLang="ko-KR" sz="2400" dirty="0"/>
              <a:t>(word=names(</a:t>
            </a:r>
            <a:r>
              <a:rPr lang="en-US" altLang="ko-KR" sz="2400" dirty="0" err="1"/>
              <a:t>freq</a:t>
            </a:r>
            <a:r>
              <a:rPr lang="en-US" altLang="ko-KR" sz="2400" dirty="0"/>
              <a:t>), </a:t>
            </a:r>
            <a:r>
              <a:rPr lang="en-US" altLang="ko-KR" sz="2400" dirty="0" err="1"/>
              <a:t>freq</a:t>
            </a:r>
            <a:r>
              <a:rPr lang="en-US" altLang="ko-KR" sz="2400" dirty="0"/>
              <a:t>=</a:t>
            </a:r>
            <a:r>
              <a:rPr lang="en-US" altLang="ko-KR" sz="2400" dirty="0" err="1"/>
              <a:t>freq</a:t>
            </a:r>
            <a:r>
              <a:rPr lang="en-US" altLang="ko-KR" sz="2400" dirty="0"/>
              <a:t>)   </a:t>
            </a:r>
          </a:p>
          <a:p>
            <a:pPr marL="0" indent="0">
              <a:buNone/>
            </a:pPr>
            <a:r>
              <a:rPr lang="en-US" altLang="ko-KR" sz="2400" dirty="0"/>
              <a:t>p &lt;- </a:t>
            </a:r>
            <a:r>
              <a:rPr lang="en-US" altLang="ko-KR" sz="2400" dirty="0" err="1"/>
              <a:t>ggplot</a:t>
            </a:r>
            <a:r>
              <a:rPr lang="en-US" altLang="ko-KR" sz="2400" dirty="0"/>
              <a:t>(subset(</a:t>
            </a:r>
            <a:r>
              <a:rPr lang="en-US" altLang="ko-KR" sz="2400" dirty="0" err="1"/>
              <a:t>wf</a:t>
            </a:r>
            <a:r>
              <a:rPr lang="en-US" altLang="ko-KR" sz="2400" dirty="0"/>
              <a:t>, </a:t>
            </a:r>
            <a:r>
              <a:rPr lang="en-US" altLang="ko-KR" sz="2400" dirty="0" err="1" smtClean="0"/>
              <a:t>freq</a:t>
            </a:r>
            <a:r>
              <a:rPr lang="en-US" altLang="ko-KR" sz="2400" dirty="0" smtClean="0"/>
              <a:t>&gt;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</a:t>
            </a:r>
            <a:r>
              <a:rPr lang="en-US" altLang="ko-KR" sz="2400" dirty="0" smtClean="0"/>
              <a:t>), </a:t>
            </a:r>
            <a:r>
              <a:rPr lang="en-US" altLang="ko-KR" sz="2400" dirty="0" err="1"/>
              <a:t>aes</a:t>
            </a:r>
            <a:r>
              <a:rPr lang="en-US" altLang="ko-KR" sz="2400" dirty="0"/>
              <a:t>(x = reorder(word, -</a:t>
            </a:r>
            <a:r>
              <a:rPr lang="en-US" altLang="ko-KR" sz="2400" dirty="0" err="1"/>
              <a:t>freq</a:t>
            </a:r>
            <a:r>
              <a:rPr lang="en-US" altLang="ko-KR" sz="2400" dirty="0"/>
              <a:t>), y = </a:t>
            </a:r>
            <a:r>
              <a:rPr lang="en-US" altLang="ko-KR" sz="2400" dirty="0" err="1"/>
              <a:t>freq</a:t>
            </a:r>
            <a:r>
              <a:rPr lang="en-US" altLang="ko-KR" sz="2400" dirty="0"/>
              <a:t>)) </a:t>
            </a:r>
          </a:p>
          <a:p>
            <a:pPr marL="0" indent="0">
              <a:buNone/>
            </a:pPr>
            <a:r>
              <a:rPr lang="en-US" altLang="ko-KR" sz="2400" u="sng" dirty="0" smtClean="0"/>
              <a:t># Plot </a:t>
            </a:r>
            <a:r>
              <a:rPr lang="en-US" altLang="ko-KR" sz="2400" u="sng" dirty="0"/>
              <a:t>words that appear at least </a:t>
            </a:r>
            <a:r>
              <a:rPr lang="en-US" altLang="ko-KR" sz="2400" u="sng" dirty="0" smtClean="0">
                <a:solidFill>
                  <a:srgbClr val="FF0000"/>
                </a:solidFill>
              </a:rPr>
              <a:t>200</a:t>
            </a:r>
            <a:r>
              <a:rPr lang="en-US" altLang="ko-KR" sz="2400" u="sng" dirty="0" smtClean="0"/>
              <a:t> </a:t>
            </a:r>
            <a:r>
              <a:rPr lang="en-US" altLang="ko-KR" sz="2400" u="sng" dirty="0" smtClean="0"/>
              <a:t>times; You can modify </a:t>
            </a:r>
            <a:r>
              <a:rPr lang="en-US" altLang="ko-KR" sz="2400" u="sng" dirty="0" smtClean="0">
                <a:solidFill>
                  <a:srgbClr val="FF0000"/>
                </a:solidFill>
              </a:rPr>
              <a:t>this</a:t>
            </a:r>
            <a:endParaRPr lang="en-US" altLang="ko-KR" sz="2400" u="sng" dirty="0" smtClean="0"/>
          </a:p>
          <a:p>
            <a:pPr marL="0" indent="0">
              <a:buNone/>
            </a:pPr>
            <a:r>
              <a:rPr lang="en-US" altLang="ko-KR" sz="2400" dirty="0" smtClean="0"/>
              <a:t>p </a:t>
            </a:r>
            <a:r>
              <a:rPr lang="en-US" altLang="ko-KR" sz="2400" dirty="0"/>
              <a:t>&lt;- p + </a:t>
            </a:r>
            <a:r>
              <a:rPr lang="en-US" altLang="ko-KR" sz="2400" dirty="0" err="1"/>
              <a:t>geom_bar</a:t>
            </a:r>
            <a:r>
              <a:rPr lang="en-US" altLang="ko-KR" sz="2400" dirty="0"/>
              <a:t>(stat="identity")+ theme(</a:t>
            </a:r>
            <a:r>
              <a:rPr lang="en-US" altLang="ko-KR" sz="2400" dirty="0" err="1"/>
              <a:t>axis.text.x</a:t>
            </a:r>
            <a:r>
              <a:rPr lang="en-US" altLang="ko-KR" sz="2400" dirty="0"/>
              <a:t>=</a:t>
            </a:r>
            <a:r>
              <a:rPr lang="en-US" altLang="ko-KR" sz="2400" dirty="0" err="1"/>
              <a:t>element_text</a:t>
            </a:r>
            <a:r>
              <a:rPr lang="en-US" altLang="ko-KR" sz="2400" dirty="0"/>
              <a:t>(angle=45, </a:t>
            </a:r>
            <a:r>
              <a:rPr lang="en-US" altLang="ko-KR" sz="2400" dirty="0" err="1"/>
              <a:t>hjust</a:t>
            </a:r>
            <a:r>
              <a:rPr lang="en-US" altLang="ko-KR" sz="2400" dirty="0"/>
              <a:t>=1))   </a:t>
            </a:r>
          </a:p>
          <a:p>
            <a:pPr marL="0" indent="0">
              <a:buNone/>
            </a:pPr>
            <a:r>
              <a:rPr lang="en-US" altLang="ko-KR" sz="2400" dirty="0"/>
              <a:t>p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654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28600"/>
            <a:ext cx="105156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#3.5 Word Association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### 3.5  Term Correlations</a:t>
            </a:r>
          </a:p>
          <a:p>
            <a:pPr marL="0" indent="0">
              <a:buNone/>
            </a:pPr>
            <a:r>
              <a:rPr lang="en-US" altLang="ko-KR" dirty="0" smtClean="0"/>
              <a:t># </a:t>
            </a:r>
            <a:r>
              <a:rPr lang="en-US" altLang="ko-KR" dirty="0"/>
              <a:t>If words always appear together, then correlation=1.0.    </a:t>
            </a:r>
          </a:p>
          <a:p>
            <a:pPr marL="0" indent="0">
              <a:buNone/>
            </a:pPr>
            <a:r>
              <a:rPr lang="en-US" altLang="ko-KR" dirty="0" err="1"/>
              <a:t>findAssocs</a:t>
            </a:r>
            <a:r>
              <a:rPr lang="en-US" altLang="ko-KR" dirty="0"/>
              <a:t>(</a:t>
            </a:r>
            <a:r>
              <a:rPr lang="en-US" altLang="ko-KR" dirty="0" err="1"/>
              <a:t>dtms</a:t>
            </a:r>
            <a:r>
              <a:rPr lang="en-US" altLang="ko-KR" dirty="0"/>
              <a:t>, "great", </a:t>
            </a:r>
            <a:r>
              <a:rPr lang="en-US" altLang="ko-KR" dirty="0" err="1" smtClean="0"/>
              <a:t>corlimit</a:t>
            </a:r>
            <a:r>
              <a:rPr lang="en-US" altLang="ko-KR" dirty="0" smtClean="0"/>
              <a:t>=0.1) </a:t>
            </a:r>
            <a:r>
              <a:rPr lang="en-US" altLang="ko-KR" dirty="0"/>
              <a:t># specifying a correlation limit of </a:t>
            </a:r>
            <a:r>
              <a:rPr lang="en-US" altLang="ko-KR" dirty="0" smtClean="0"/>
              <a:t>0.1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findAssocs</a:t>
            </a:r>
            <a:r>
              <a:rPr lang="en-US" altLang="ko-KR" dirty="0"/>
              <a:t>(</a:t>
            </a:r>
            <a:r>
              <a:rPr lang="en-US" altLang="ko-KR" dirty="0" err="1"/>
              <a:t>dtms</a:t>
            </a:r>
            <a:r>
              <a:rPr lang="en-US" altLang="ko-KR" dirty="0"/>
              <a:t>, "quality", </a:t>
            </a:r>
            <a:r>
              <a:rPr lang="en-US" altLang="ko-KR" dirty="0" err="1" smtClean="0"/>
              <a:t>corlimit</a:t>
            </a:r>
            <a:r>
              <a:rPr lang="en-US" altLang="ko-KR" dirty="0" smtClean="0"/>
              <a:t>=0.1) </a:t>
            </a:r>
            <a:r>
              <a:rPr lang="en-US" altLang="ko-KR" dirty="0"/>
              <a:t># specifying a correlation limit of </a:t>
            </a:r>
            <a:r>
              <a:rPr lang="en-US" altLang="ko-KR" dirty="0" smtClean="0"/>
              <a:t>0.1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findAssocs</a:t>
            </a:r>
            <a:r>
              <a:rPr lang="en-US" altLang="ko-KR" dirty="0"/>
              <a:t>(</a:t>
            </a:r>
            <a:r>
              <a:rPr lang="en-US" altLang="ko-KR" dirty="0" err="1"/>
              <a:t>dtms</a:t>
            </a:r>
            <a:r>
              <a:rPr lang="en-US" altLang="ko-KR" dirty="0"/>
              <a:t>, "camera", </a:t>
            </a:r>
            <a:r>
              <a:rPr lang="en-US" altLang="ko-KR" dirty="0" err="1" smtClean="0"/>
              <a:t>corlimit</a:t>
            </a:r>
            <a:r>
              <a:rPr lang="en-US" altLang="ko-KR" dirty="0" smtClean="0"/>
              <a:t>=0.1) </a:t>
            </a:r>
            <a:r>
              <a:rPr lang="en-US" altLang="ko-KR" dirty="0"/>
              <a:t># specifying a correlation limit of </a:t>
            </a:r>
            <a:r>
              <a:rPr lang="en-US" altLang="ko-KR" dirty="0" smtClean="0"/>
              <a:t>0.1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95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309" y="849396"/>
            <a:ext cx="8049381" cy="515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56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Word Association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장점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단어끼리의 연결고리를 파악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짐작이 가는 내용을 확인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ko-KR" altLang="en-US" dirty="0" smtClean="0"/>
              <a:t>단점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어떤 단어부터 시작 해야 할 지 막막함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해결책</a:t>
            </a:r>
            <a:r>
              <a:rPr lang="en-US" altLang="ko-KR" dirty="0" smtClean="0"/>
              <a:t>: </a:t>
            </a:r>
            <a:r>
              <a:rPr lang="en-US" altLang="ko-KR" dirty="0" smtClean="0"/>
              <a:t>clustering </a:t>
            </a:r>
            <a:r>
              <a:rPr lang="ko-KR" altLang="en-US" dirty="0" smtClean="0"/>
              <a:t>결과에서 </a:t>
            </a:r>
            <a:r>
              <a:rPr lang="en-US" altLang="ko-KR" dirty="0" smtClean="0"/>
              <a:t>clue</a:t>
            </a:r>
            <a:r>
              <a:rPr lang="ko-KR" altLang="en-US" dirty="0" smtClean="0"/>
              <a:t>를 </a:t>
            </a:r>
            <a:r>
              <a:rPr lang="ko-KR" altLang="en-US" dirty="0" smtClean="0"/>
              <a:t>활</a:t>
            </a:r>
            <a:r>
              <a:rPr lang="ko-KR" altLang="en-US" dirty="0" smtClean="0"/>
              <a:t>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32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#4</a:t>
            </a:r>
            <a:r>
              <a:rPr lang="en-US" altLang="ko-KR" dirty="0"/>
              <a:t>. Word Clouds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0603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mtClean="0"/>
              <a:t>library(wordcloud</a:t>
            </a:r>
            <a:r>
              <a:rPr lang="en-US" altLang="ko-KR"/>
              <a:t>) # First load the package that makes word clouds in </a:t>
            </a:r>
            <a:r>
              <a:rPr lang="en-US" altLang="ko-KR" smtClean="0"/>
              <a:t>R </a:t>
            </a:r>
            <a:endParaRPr lang="en-US" altLang="ko-KR"/>
          </a:p>
          <a:p>
            <a:pPr marL="0" indent="0">
              <a:buNone/>
            </a:pPr>
            <a:r>
              <a:rPr lang="en-US" altLang="ko-KR"/>
              <a:t>dtms &lt;- removeSparseTerms(dtm, 0.9) 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# </a:t>
            </a:r>
            <a:r>
              <a:rPr lang="en-US" altLang="ko-KR"/>
              <a:t>Prepare the data (max </a:t>
            </a:r>
            <a:r>
              <a:rPr lang="en-US" altLang="ko-KR" smtClean="0"/>
              <a:t>10% </a:t>
            </a:r>
            <a:r>
              <a:rPr lang="en-US" altLang="ko-KR"/>
              <a:t>empty space)   </a:t>
            </a:r>
          </a:p>
          <a:p>
            <a:pPr marL="0" indent="0">
              <a:buNone/>
            </a:pPr>
            <a:r>
              <a:rPr lang="en-US" altLang="ko-KR"/>
              <a:t>freq &lt;- colSums(as.matrix(dtm)) # Find word frequencies   </a:t>
            </a:r>
          </a:p>
          <a:p>
            <a:pPr marL="0" indent="0">
              <a:buNone/>
            </a:pPr>
            <a:r>
              <a:rPr lang="en-US" altLang="ko-KR"/>
              <a:t>dark2 &lt;- brewer.pal(6, "Dark2")   </a:t>
            </a:r>
          </a:p>
          <a:p>
            <a:pPr marL="0" indent="0">
              <a:buNone/>
            </a:pPr>
            <a:r>
              <a:rPr lang="en-US" altLang="ko-KR" smtClean="0"/>
              <a:t># wordcloud(names(freq</a:t>
            </a:r>
            <a:r>
              <a:rPr lang="en-US" altLang="ko-KR"/>
              <a:t>), freq, </a:t>
            </a:r>
            <a:r>
              <a:rPr lang="en-US" altLang="ko-KR">
                <a:solidFill>
                  <a:srgbClr val="FF0000"/>
                </a:solidFill>
              </a:rPr>
              <a:t>max.words=80</a:t>
            </a:r>
            <a:r>
              <a:rPr lang="en-US" altLang="ko-KR"/>
              <a:t>)    </a:t>
            </a:r>
          </a:p>
          <a:p>
            <a:pPr marL="0" indent="0">
              <a:buNone/>
            </a:pPr>
            <a:r>
              <a:rPr lang="en-US" altLang="ko-KR"/>
              <a:t># </a:t>
            </a:r>
            <a:r>
              <a:rPr lang="en-US" altLang="ko-KR" smtClean="0"/>
              <a:t>wordcloud(names(freq</a:t>
            </a:r>
            <a:r>
              <a:rPr lang="en-US" altLang="ko-KR"/>
              <a:t>), freq, min.freq=30, </a:t>
            </a:r>
            <a:r>
              <a:rPr lang="en-US" altLang="ko-KR">
                <a:solidFill>
                  <a:srgbClr val="FF0000"/>
                </a:solidFill>
              </a:rPr>
              <a:t>rot.per=0.4</a:t>
            </a:r>
            <a:r>
              <a:rPr lang="en-US" altLang="ko-KR"/>
              <a:t>, colors=dark2)    </a:t>
            </a:r>
          </a:p>
          <a:p>
            <a:pPr marL="0" indent="0">
              <a:buNone/>
            </a:pPr>
            <a:r>
              <a:rPr lang="en-US" altLang="ko-KR"/>
              <a:t>wordcloud(names(freq), freq, max.words=100, rot.per=0.2, colors=</a:t>
            </a:r>
            <a:r>
              <a:rPr lang="en-US" altLang="ko-KR">
                <a:solidFill>
                  <a:srgbClr val="FF0000"/>
                </a:solidFill>
              </a:rPr>
              <a:t>dark2</a:t>
            </a:r>
            <a:r>
              <a:rPr lang="en-US" altLang="ko-KR"/>
              <a:t>)    </a:t>
            </a:r>
          </a:p>
          <a:p>
            <a:pPr marL="0" indent="0">
              <a:buNone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3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320" y="-91440"/>
            <a:ext cx="7051358" cy="704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0677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4. Word Clouds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060373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장점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dirty="0" smtClean="0"/>
              <a:t>긍정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부정의 모든 단어가 한 장에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언급된 빈도가 높은 중요한 </a:t>
            </a:r>
            <a:r>
              <a:rPr lang="ko-KR" altLang="en-US" dirty="0" smtClean="0"/>
              <a:t>단어들과 </a:t>
            </a:r>
            <a:r>
              <a:rPr lang="ko-KR" altLang="en-US" dirty="0" smtClean="0"/>
              <a:t>소수의견을 한눈에 </a:t>
            </a:r>
            <a:r>
              <a:rPr lang="ko-KR" altLang="en-US" dirty="0" smtClean="0"/>
              <a:t>보기 좋음</a:t>
            </a:r>
            <a:endParaRPr lang="en-US" altLang="ko-KR" dirty="0" smtClean="0"/>
          </a:p>
          <a:p>
            <a:r>
              <a:rPr lang="ko-KR" altLang="en-US" dirty="0" smtClean="0"/>
              <a:t>단점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smtClean="0"/>
              <a:t>단어들 사이의 관계를 알 수 없음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정지된 </a:t>
            </a:r>
            <a:r>
              <a:rPr lang="ko-KR" altLang="en-US" dirty="0" smtClean="0"/>
              <a:t>자료의 요약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해결방안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시기별로 그려 </a:t>
            </a:r>
            <a:r>
              <a:rPr lang="ko-KR" altLang="en-US" dirty="0" smtClean="0"/>
              <a:t>비교하며 동적인 변화를 파</a:t>
            </a:r>
            <a:r>
              <a:rPr lang="ko-KR" altLang="en-US" dirty="0" smtClean="0"/>
              <a:t>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29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#5.1 </a:t>
            </a:r>
            <a:r>
              <a:rPr lang="en-US" altLang="ko-KR" dirty="0"/>
              <a:t>Hierarchical </a:t>
            </a:r>
            <a:r>
              <a:rPr lang="en-US" altLang="ko-KR" dirty="0" smtClean="0"/>
              <a:t>clustering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29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/>
              <a:t>### 5.1 Hierarchal Clustering   </a:t>
            </a:r>
          </a:p>
          <a:p>
            <a:pPr marL="0" indent="0">
              <a:buNone/>
            </a:pPr>
            <a:r>
              <a:rPr lang="en-US" altLang="ko-KR" dirty="0" smtClean="0"/>
              <a:t>library(cluster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en-US" altLang="ko-KR" dirty="0"/>
              <a:t>d &lt;- </a:t>
            </a:r>
            <a:r>
              <a:rPr lang="en-US" altLang="ko-KR" dirty="0" err="1"/>
              <a:t>dist</a:t>
            </a:r>
            <a:r>
              <a:rPr lang="en-US" altLang="ko-KR" dirty="0"/>
              <a:t>(t(</a:t>
            </a:r>
            <a:r>
              <a:rPr lang="en-US" altLang="ko-KR" dirty="0" err="1"/>
              <a:t>dtms</a:t>
            </a:r>
            <a:r>
              <a:rPr lang="en-US" altLang="ko-KR" dirty="0"/>
              <a:t>), method="</a:t>
            </a:r>
            <a:r>
              <a:rPr lang="en-US" altLang="ko-KR" dirty="0" err="1"/>
              <a:t>euclidian</a:t>
            </a:r>
            <a:r>
              <a:rPr lang="en-US" altLang="ko-KR" dirty="0"/>
              <a:t>")   # First calculate distance between words</a:t>
            </a:r>
          </a:p>
          <a:p>
            <a:pPr marL="0" indent="0">
              <a:buNone/>
            </a:pPr>
            <a:r>
              <a:rPr lang="en-US" altLang="ko-KR" dirty="0"/>
              <a:t>fit &lt;- </a:t>
            </a:r>
            <a:r>
              <a:rPr lang="en-US" altLang="ko-KR" dirty="0" err="1"/>
              <a:t>hclust</a:t>
            </a:r>
            <a:r>
              <a:rPr lang="en-US" altLang="ko-KR" dirty="0"/>
              <a:t>(d=d, method="complete")    # Also try: method="</a:t>
            </a:r>
            <a:r>
              <a:rPr lang="en-US" altLang="ko-KR" dirty="0" err="1"/>
              <a:t>ward.D</a:t>
            </a:r>
            <a:r>
              <a:rPr lang="en-US" altLang="ko-KR" dirty="0"/>
              <a:t>"   </a:t>
            </a:r>
          </a:p>
          <a:p>
            <a:pPr marL="0" indent="0">
              <a:buNone/>
            </a:pPr>
            <a:r>
              <a:rPr lang="en-US" altLang="ko-KR" dirty="0" err="1" smtClean="0"/>
              <a:t>plot.new</a:t>
            </a:r>
            <a:r>
              <a:rPr lang="en-US" altLang="ko-KR" dirty="0"/>
              <a:t>()</a:t>
            </a:r>
          </a:p>
          <a:p>
            <a:pPr marL="0" indent="0">
              <a:buNone/>
            </a:pPr>
            <a:r>
              <a:rPr lang="en-US" altLang="ko-KR" dirty="0"/>
              <a:t>plot(fit, hang=-1)</a:t>
            </a:r>
          </a:p>
          <a:p>
            <a:pPr marL="0" indent="0">
              <a:buNone/>
            </a:pPr>
            <a:r>
              <a:rPr lang="en-US" altLang="ko-KR" dirty="0"/>
              <a:t>groups &lt;- </a:t>
            </a:r>
            <a:r>
              <a:rPr lang="en-US" altLang="ko-KR" dirty="0" err="1"/>
              <a:t>cutree</a:t>
            </a:r>
            <a:r>
              <a:rPr lang="en-US" altLang="ko-KR" dirty="0"/>
              <a:t>(fit, </a:t>
            </a:r>
            <a:r>
              <a:rPr lang="en-US" altLang="ko-KR" b="1" dirty="0">
                <a:solidFill>
                  <a:srgbClr val="FF0000"/>
                </a:solidFill>
              </a:rPr>
              <a:t>k=5</a:t>
            </a:r>
            <a:r>
              <a:rPr lang="en-US" altLang="ko-KR" dirty="0"/>
              <a:t>)   # "k=" defines the number of clusters you are using   </a:t>
            </a:r>
          </a:p>
          <a:p>
            <a:pPr marL="0" indent="0">
              <a:buNone/>
            </a:pPr>
            <a:r>
              <a:rPr lang="en-US" altLang="ko-KR" dirty="0" err="1"/>
              <a:t>rect.hclust</a:t>
            </a:r>
            <a:r>
              <a:rPr lang="en-US" altLang="ko-KR" dirty="0"/>
              <a:t>(fit, </a:t>
            </a:r>
            <a:r>
              <a:rPr lang="en-US" altLang="ko-KR" b="1" dirty="0">
                <a:solidFill>
                  <a:srgbClr val="FF0000"/>
                </a:solidFill>
              </a:rPr>
              <a:t>k=5</a:t>
            </a:r>
            <a:r>
              <a:rPr lang="en-US" altLang="ko-KR" dirty="0"/>
              <a:t>, border="red") # draw </a:t>
            </a:r>
            <a:r>
              <a:rPr lang="en-US" altLang="ko-KR" dirty="0" err="1"/>
              <a:t>dendogram</a:t>
            </a:r>
            <a:r>
              <a:rPr lang="en-US" altLang="ko-KR" dirty="0"/>
              <a:t> with red borders around the 8 clusters   </a:t>
            </a:r>
          </a:p>
        </p:txBody>
      </p:sp>
    </p:spTree>
    <p:extLst>
      <p:ext uri="{BB962C8B-B14F-4D97-AF65-F5344CB8AC3E}">
        <p14:creationId xmlns:p14="http://schemas.microsoft.com/office/powerpoint/2010/main" val="23025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#5.2 K-means clustering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### 5.2 K-means clustering   #iteration, stopping rule</a:t>
            </a:r>
          </a:p>
          <a:p>
            <a:pPr marL="0" indent="0">
              <a:buNone/>
            </a:pPr>
            <a:r>
              <a:rPr lang="en-US" altLang="ko-KR" dirty="0"/>
              <a:t>library(</a:t>
            </a:r>
            <a:r>
              <a:rPr lang="en-US" altLang="ko-KR" dirty="0" err="1"/>
              <a:t>fpc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en-US" altLang="ko-KR" dirty="0"/>
              <a:t>library(cluster)  </a:t>
            </a:r>
          </a:p>
          <a:p>
            <a:pPr marL="0" indent="0">
              <a:buNone/>
            </a:pPr>
            <a:r>
              <a:rPr lang="en-US" altLang="ko-KR" dirty="0" err="1"/>
              <a:t>dtms</a:t>
            </a:r>
            <a:r>
              <a:rPr lang="en-US" altLang="ko-KR" dirty="0"/>
              <a:t> &lt;- </a:t>
            </a:r>
            <a:r>
              <a:rPr lang="en-US" altLang="ko-KR" dirty="0" err="1"/>
              <a:t>removeSparseTerms</a:t>
            </a:r>
            <a:r>
              <a:rPr lang="en-US" altLang="ko-KR" dirty="0"/>
              <a:t>(</a:t>
            </a:r>
            <a:r>
              <a:rPr lang="en-US" altLang="ko-KR" dirty="0" err="1"/>
              <a:t>dtm</a:t>
            </a:r>
            <a:r>
              <a:rPr lang="en-US" altLang="ko-KR" dirty="0"/>
              <a:t>, </a:t>
            </a:r>
            <a:r>
              <a:rPr lang="en-US" altLang="ko-KR" dirty="0" smtClean="0"/>
              <a:t>0.85</a:t>
            </a:r>
            <a:r>
              <a:rPr lang="en-US" altLang="ko-KR" dirty="0"/>
              <a:t>)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# </a:t>
            </a:r>
            <a:r>
              <a:rPr lang="en-US" altLang="ko-KR" dirty="0"/>
              <a:t>Prepare the data (max 15% empty space)   </a:t>
            </a:r>
          </a:p>
          <a:p>
            <a:pPr marL="0" indent="0">
              <a:buNone/>
            </a:pPr>
            <a:r>
              <a:rPr lang="en-US" altLang="ko-KR" dirty="0"/>
              <a:t>d &lt;- </a:t>
            </a:r>
            <a:r>
              <a:rPr lang="en-US" altLang="ko-KR" dirty="0" err="1"/>
              <a:t>dist</a:t>
            </a:r>
            <a:r>
              <a:rPr lang="en-US" altLang="ko-KR" dirty="0"/>
              <a:t>(t(</a:t>
            </a:r>
            <a:r>
              <a:rPr lang="en-US" altLang="ko-KR" dirty="0" err="1"/>
              <a:t>dtms</a:t>
            </a:r>
            <a:r>
              <a:rPr lang="en-US" altLang="ko-KR" dirty="0"/>
              <a:t>), method="</a:t>
            </a:r>
            <a:r>
              <a:rPr lang="en-US" altLang="ko-KR" dirty="0" err="1"/>
              <a:t>euclidian</a:t>
            </a:r>
            <a:r>
              <a:rPr lang="en-US" altLang="ko-KR" dirty="0"/>
              <a:t>")   </a:t>
            </a:r>
          </a:p>
          <a:p>
            <a:pPr marL="0" indent="0">
              <a:buNone/>
            </a:pPr>
            <a:r>
              <a:rPr lang="en-US" altLang="ko-KR" dirty="0" err="1"/>
              <a:t>kfit</a:t>
            </a:r>
            <a:r>
              <a:rPr lang="en-US" altLang="ko-KR" dirty="0"/>
              <a:t> &lt;- </a:t>
            </a:r>
            <a:r>
              <a:rPr lang="en-US" altLang="ko-KR" dirty="0" err="1"/>
              <a:t>kmeans</a:t>
            </a:r>
            <a:r>
              <a:rPr lang="en-US" altLang="ko-KR" dirty="0"/>
              <a:t>(d, </a:t>
            </a:r>
            <a:r>
              <a:rPr lang="en-US" altLang="ko-K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ko-KR" dirty="0" smtClean="0"/>
              <a:t>)  # set the clusters as 4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err="1"/>
              <a:t>plot.new</a:t>
            </a:r>
            <a:r>
              <a:rPr lang="en-US" altLang="ko-KR" dirty="0"/>
              <a:t>()</a:t>
            </a:r>
          </a:p>
          <a:p>
            <a:pPr marL="0" indent="0">
              <a:buNone/>
            </a:pPr>
            <a:r>
              <a:rPr lang="en-US" altLang="ko-KR" dirty="0"/>
              <a:t>op = par(</a:t>
            </a:r>
            <a:r>
              <a:rPr lang="en-US" altLang="ko-KR" dirty="0" err="1"/>
              <a:t>mfrow</a:t>
            </a:r>
            <a:r>
              <a:rPr lang="en-US" altLang="ko-KR" dirty="0"/>
              <a:t> = c(1, 1))</a:t>
            </a:r>
          </a:p>
          <a:p>
            <a:pPr marL="0" indent="0">
              <a:buNone/>
            </a:pPr>
            <a:r>
              <a:rPr lang="en-US" altLang="ko-KR" dirty="0" err="1"/>
              <a:t>clusplot</a:t>
            </a:r>
            <a:r>
              <a:rPr lang="en-US" altLang="ko-KR" dirty="0"/>
              <a:t>(</a:t>
            </a:r>
            <a:r>
              <a:rPr lang="en-US" altLang="ko-KR" dirty="0" err="1"/>
              <a:t>as.matrix</a:t>
            </a:r>
            <a:r>
              <a:rPr lang="en-US" altLang="ko-KR" dirty="0"/>
              <a:t>(d), </a:t>
            </a:r>
            <a:r>
              <a:rPr lang="en-US" altLang="ko-KR" dirty="0" err="1"/>
              <a:t>kfit$cluster</a:t>
            </a:r>
            <a:r>
              <a:rPr lang="en-US" altLang="ko-KR" dirty="0"/>
              <a:t>, color=T, shade=T, labels=2, lines=0)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88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Prof. Taewan Kim </a:t>
            </a:r>
            <a:r>
              <a:rPr lang="ko-KR" altLang="en-US" dirty="0" smtClean="0"/>
              <a:t>김태완 교수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37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600" u="sng" dirty="0" smtClean="0"/>
              <a:t>Teaching Interests</a:t>
            </a:r>
          </a:p>
          <a:p>
            <a:pPr lvl="5"/>
            <a:endParaRPr lang="en-US" altLang="ko-KR" dirty="0" smtClean="0"/>
          </a:p>
          <a:p>
            <a:r>
              <a:rPr lang="ko-KR" altLang="en-US" dirty="0" smtClean="0"/>
              <a:t>마케팅 전략 </a:t>
            </a:r>
            <a:r>
              <a:rPr lang="en-US" altLang="ko-KR" dirty="0" smtClean="0"/>
              <a:t>(</a:t>
            </a:r>
            <a:r>
              <a:rPr lang="ko-KR" altLang="en-US" dirty="0" smtClean="0"/>
              <a:t>박사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마케팅 조사 방법론 </a:t>
            </a:r>
            <a:r>
              <a:rPr lang="en-US" altLang="ko-KR" dirty="0" smtClean="0"/>
              <a:t>(</a:t>
            </a:r>
            <a:r>
              <a:rPr lang="ko-KR" altLang="en-US" dirty="0" smtClean="0"/>
              <a:t>박사</a:t>
            </a:r>
            <a:r>
              <a:rPr lang="en-US" altLang="ko-KR" dirty="0" smtClean="0"/>
              <a:t>)</a:t>
            </a:r>
          </a:p>
          <a:p>
            <a:pPr lvl="4"/>
            <a:endParaRPr lang="en-US" altLang="ko-KR" dirty="0" smtClean="0"/>
          </a:p>
          <a:p>
            <a:r>
              <a:rPr lang="ko-KR" altLang="en-US" dirty="0" smtClean="0"/>
              <a:t>경영통계론</a:t>
            </a:r>
            <a:r>
              <a:rPr lang="en-US" altLang="ko-KR" dirty="0" smtClean="0"/>
              <a:t> (MBA)</a:t>
            </a:r>
          </a:p>
          <a:p>
            <a:r>
              <a:rPr lang="ko-KR" altLang="en-US" dirty="0" smtClean="0"/>
              <a:t>마케팅 조사론 </a:t>
            </a:r>
            <a:r>
              <a:rPr lang="en-US" altLang="ko-KR" dirty="0" smtClean="0"/>
              <a:t>(MBA)</a:t>
            </a:r>
          </a:p>
          <a:p>
            <a:pPr lvl="7"/>
            <a:endParaRPr lang="en-US" altLang="ko-KR" dirty="0" smtClean="0"/>
          </a:p>
          <a:p>
            <a:r>
              <a:rPr lang="en-US" altLang="ko-KR" dirty="0" smtClean="0"/>
              <a:t>Big Data Marketing Analytics (</a:t>
            </a:r>
            <a:r>
              <a:rPr lang="ko-KR" altLang="en-US" dirty="0" smtClean="0"/>
              <a:t>학부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마케팅 전략 </a:t>
            </a:r>
            <a:r>
              <a:rPr lang="en-US" altLang="ko-KR" dirty="0"/>
              <a:t>(</a:t>
            </a:r>
            <a:r>
              <a:rPr lang="ko-KR" altLang="en-US" dirty="0" smtClean="0"/>
              <a:t>학부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560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Clustering </a:t>
            </a:r>
            <a:r>
              <a:rPr lang="ko-KR" altLang="en-US" dirty="0" smtClean="0"/>
              <a:t>해석하기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하나의 클러스터에 있으면 그 안에 있는 단어들끼리 관계가 크다</a:t>
            </a:r>
            <a:endParaRPr lang="en-US" altLang="ko-KR" dirty="0"/>
          </a:p>
          <a:p>
            <a:r>
              <a:rPr lang="ko-KR" altLang="en-US" dirty="0" smtClean="0"/>
              <a:t>낮은 수준의 클러스터에 관계가 있으면 관계가 더 크다</a:t>
            </a:r>
            <a:endParaRPr lang="en-US" altLang="ko-KR" dirty="0" smtClean="0"/>
          </a:p>
          <a:p>
            <a:r>
              <a:rPr lang="ko-KR" altLang="en-US" dirty="0" smtClean="0"/>
              <a:t>전체 데이터에서 클러스터로 크고 중요한 관계를 먼저 파악 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word association (term correlation)</a:t>
            </a:r>
            <a:r>
              <a:rPr lang="ko-KR" altLang="en-US" dirty="0" smtClean="0"/>
              <a:t>으로 구체적인 관계를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36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Recommendations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review comments</a:t>
            </a:r>
            <a:r>
              <a:rPr lang="ko-KR" altLang="en-US" dirty="0" smtClean="0"/>
              <a:t>를 통해서 소비자들이 좋아하고 싫어 하는 것들을 파악해서 제조사에게 메시지를 전달하는 것</a:t>
            </a:r>
            <a:endParaRPr lang="en-US" altLang="ko-KR" dirty="0" smtClean="0"/>
          </a:p>
          <a:p>
            <a:r>
              <a:rPr lang="ko-KR" altLang="en-US" dirty="0" smtClean="0"/>
              <a:t>때로는 사소한 것들이 큰 차이를</a:t>
            </a:r>
            <a:endParaRPr lang="en-US" altLang="ko-KR" dirty="0" smtClean="0"/>
          </a:p>
          <a:p>
            <a:r>
              <a:rPr lang="ko-KR" altLang="en-US" dirty="0" smtClean="0"/>
              <a:t>잘하고 있는 것들에 대해서도 </a:t>
            </a:r>
            <a:endParaRPr lang="en-US" altLang="ko-KR" dirty="0" smtClean="0"/>
          </a:p>
          <a:p>
            <a:r>
              <a:rPr lang="ko-KR" altLang="en-US" dirty="0" smtClean="0"/>
              <a:t>진정한 소비자 중심의 연구가 필요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중요</a:t>
            </a:r>
            <a:endParaRPr lang="en-US" altLang="ko-KR" dirty="0" smtClean="0"/>
          </a:p>
          <a:p>
            <a:r>
              <a:rPr lang="en-US" altLang="ko-KR" dirty="0" smtClean="0"/>
              <a:t>Managerial implication</a:t>
            </a:r>
            <a:r>
              <a:rPr lang="ko-KR" altLang="en-US" dirty="0" smtClean="0"/>
              <a:t>이 아주 높음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21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Good example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How to leverage this text mining method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44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16182" y="1825625"/>
            <a:ext cx="9559636" cy="435133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What is Big Data?</a:t>
            </a:r>
          </a:p>
          <a:p>
            <a:r>
              <a:rPr lang="en-US" altLang="ko-KR" dirty="0" smtClean="0"/>
              <a:t>How can we collect Big </a:t>
            </a:r>
            <a:r>
              <a:rPr lang="en-US" altLang="ko-KR" dirty="0"/>
              <a:t>D</a:t>
            </a:r>
            <a:r>
              <a:rPr lang="en-US" altLang="ko-KR" dirty="0" smtClean="0"/>
              <a:t>ata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lvl="1"/>
            <a:r>
              <a:rPr lang="en-US" altLang="ko-K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rvest.R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smtClean="0"/>
              <a:t>Toolkit:  SelectorGadget.com</a:t>
            </a:r>
          </a:p>
          <a:p>
            <a:pPr lvl="1"/>
            <a:r>
              <a:rPr lang="en-US" altLang="ko-KR" dirty="0" smtClean="0"/>
              <a:t>Exercise: </a:t>
            </a:r>
            <a:r>
              <a:rPr lang="en-US" altLang="ko-KR" dirty="0" err="1" smtClean="0"/>
              <a:t>alexa.r</a:t>
            </a:r>
            <a:endParaRPr lang="en-US" altLang="ko-KR" dirty="0" smtClean="0"/>
          </a:p>
          <a:p>
            <a:r>
              <a:rPr lang="en-US" altLang="ko-KR" dirty="0" smtClean="0"/>
              <a:t>Text-mining</a:t>
            </a:r>
          </a:p>
          <a:p>
            <a:pPr lvl="1"/>
            <a:r>
              <a:rPr lang="en-US" altLang="ko-K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tm.R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altLang="ko-KR" dirty="0" smtClean="0"/>
              <a:t>Big Data Visualization</a:t>
            </a:r>
          </a:p>
          <a:p>
            <a:r>
              <a:rPr lang="en-US" altLang="ko-KR" dirty="0" smtClean="0"/>
              <a:t>Managerial implications</a:t>
            </a:r>
          </a:p>
          <a:p>
            <a:r>
              <a:rPr lang="en-US" altLang="ko-KR" dirty="0" smtClean="0"/>
              <a:t>Good example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478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four v's of big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31" y="-123394"/>
            <a:ext cx="11833536" cy="7270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0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 </a:t>
            </a:r>
            <a:r>
              <a:rPr lang="ko-KR" altLang="en-US" dirty="0" smtClean="0"/>
              <a:t>설치하기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ko-KR" sz="3200" dirty="0"/>
              <a:t>Download R: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cloud.r-project.org/</a:t>
            </a:r>
            <a:endParaRPr lang="en-US" altLang="ko-KR" dirty="0" smtClean="0"/>
          </a:p>
          <a:p>
            <a:pPr lvl="0"/>
            <a:r>
              <a:rPr lang="en-US" altLang="ko-KR" dirty="0">
                <a:hlinkClick r:id="rId3"/>
              </a:rPr>
              <a:t>Download R 4.1.2 for Windows</a:t>
            </a:r>
            <a:r>
              <a:rPr lang="en-US" altLang="ko-KR" dirty="0"/>
              <a:t> (86 megabytes, 32/64 bit</a:t>
            </a:r>
            <a:r>
              <a:rPr lang="en-US" altLang="ko-KR" dirty="0" smtClean="0"/>
              <a:t>)</a:t>
            </a:r>
          </a:p>
          <a:p>
            <a:pPr lvl="0"/>
            <a:r>
              <a:rPr lang="en-US" altLang="ko-KR" sz="2800" dirty="0" smtClean="0"/>
              <a:t>Online </a:t>
            </a:r>
            <a:r>
              <a:rPr lang="en-US" altLang="ko-KR" sz="2800" dirty="0"/>
              <a:t>resources (Feel free to utilize as much as you wish)</a:t>
            </a:r>
            <a:endParaRPr lang="ko-KR" altLang="ko-KR" sz="3600" dirty="0"/>
          </a:p>
          <a:p>
            <a:pPr lvl="2"/>
            <a:r>
              <a:rPr lang="en-US" altLang="ko-KR" sz="2400" dirty="0" err="1"/>
              <a:t>RStudio</a:t>
            </a:r>
            <a:r>
              <a:rPr lang="en-US" altLang="ko-KR" sz="2400" dirty="0"/>
              <a:t>: </a:t>
            </a:r>
            <a:r>
              <a:rPr lang="en-US" altLang="ko-KR" sz="2400" u="sng" dirty="0">
                <a:hlinkClick r:id="rId4"/>
              </a:rPr>
              <a:t>https://www.rstudio.com/products/rstudio/download/</a:t>
            </a:r>
            <a:endParaRPr lang="ko-KR" altLang="ko-KR" sz="3200" dirty="0"/>
          </a:p>
          <a:p>
            <a:pPr lvl="2"/>
            <a:r>
              <a:rPr lang="en-US" altLang="ko-KR" sz="2400" dirty="0" smtClean="0"/>
              <a:t>Data </a:t>
            </a:r>
            <a:r>
              <a:rPr lang="en-US" altLang="ko-KR" sz="2400" dirty="0"/>
              <a:t>Camp: </a:t>
            </a:r>
            <a:r>
              <a:rPr lang="en-US" altLang="ko-KR" sz="2400" u="sng" dirty="0">
                <a:hlinkClick r:id="rId5"/>
              </a:rPr>
              <a:t>https://www.datacamp.com/courses/free-introduction-to-r</a:t>
            </a:r>
            <a:endParaRPr lang="ko-KR" altLang="ko-KR" sz="3200" dirty="0"/>
          </a:p>
          <a:p>
            <a:pPr lvl="2"/>
            <a:r>
              <a:rPr lang="en-US" altLang="ko-KR" sz="2400" dirty="0"/>
              <a:t>‘An Introduction to R’ would be good starting point. </a:t>
            </a:r>
            <a:endParaRPr lang="ko-KR" altLang="ko-KR" sz="3200" dirty="0"/>
          </a:p>
          <a:p>
            <a:pPr lvl="2"/>
            <a:r>
              <a:rPr lang="en-US" altLang="ko-KR" sz="2400" dirty="0"/>
              <a:t>Manuals: </a:t>
            </a:r>
            <a:r>
              <a:rPr lang="en-US" altLang="ko-KR" sz="2400" u="sng" dirty="0">
                <a:hlinkClick r:id="rId6"/>
              </a:rPr>
              <a:t>https://cran.r-project.org/manuals.html</a:t>
            </a:r>
            <a:endParaRPr lang="ko-KR" altLang="ko-KR" sz="3200" dirty="0"/>
          </a:p>
        </p:txBody>
      </p:sp>
    </p:spTree>
    <p:extLst>
      <p:ext uri="{BB962C8B-B14F-4D97-AF65-F5344CB8AC3E}">
        <p14:creationId xmlns:p14="http://schemas.microsoft.com/office/powerpoint/2010/main" val="18614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Rvest.R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You need to install an extra gadget: </a:t>
            </a:r>
            <a:r>
              <a:rPr lang="en-US" altLang="ko-KR" sz="2400" u="sng" dirty="0">
                <a:hlinkClick r:id="rId2"/>
              </a:rPr>
              <a:t>http://selectorgadget.com/</a:t>
            </a:r>
            <a:endParaRPr lang="ko-KR" altLang="ko-KR" sz="3200" dirty="0"/>
          </a:p>
          <a:p>
            <a:pPr lvl="0"/>
            <a:r>
              <a:rPr lang="en-US" altLang="ko-KR" dirty="0" smtClean="0"/>
              <a:t>Data </a:t>
            </a:r>
            <a:r>
              <a:rPr lang="en-US" altLang="ko-KR" dirty="0"/>
              <a:t>scraping: </a:t>
            </a:r>
            <a:r>
              <a:rPr lang="en-US" altLang="ko-KR" sz="1800" u="sng" dirty="0">
                <a:hlinkClick r:id="rId3"/>
              </a:rPr>
              <a:t>http://blog.rstudio.org/2014/11/24/rvest-easy-web-scraping-with-r/</a:t>
            </a:r>
            <a:r>
              <a:rPr lang="en-US" altLang="ko-KR" sz="1800" dirty="0"/>
              <a:t>	</a:t>
            </a:r>
            <a:endParaRPr lang="ko-KR" altLang="ko-KR" sz="2400" dirty="0"/>
          </a:p>
          <a:p>
            <a:pPr lvl="1"/>
            <a:r>
              <a:rPr lang="en-US" altLang="ko-KR" dirty="0" smtClean="0"/>
              <a:t>Alexa </a:t>
            </a:r>
            <a:r>
              <a:rPr lang="en-US" altLang="ko-KR" dirty="0"/>
              <a:t>example (for, </a:t>
            </a:r>
            <a:r>
              <a:rPr lang="en-US" altLang="ko-KR" dirty="0" err="1"/>
              <a:t>rbind</a:t>
            </a:r>
            <a:r>
              <a:rPr lang="en-US" altLang="ko-KR" dirty="0"/>
              <a:t>, </a:t>
            </a:r>
            <a:r>
              <a:rPr lang="en-US" altLang="ko-KR" dirty="0" err="1"/>
              <a:t>cbind</a:t>
            </a:r>
            <a:r>
              <a:rPr lang="en-US" altLang="ko-KR" dirty="0"/>
              <a:t>): </a:t>
            </a:r>
            <a:r>
              <a:rPr lang="en-US" altLang="ko-KR" dirty="0" err="1"/>
              <a:t>alexa.R</a:t>
            </a:r>
            <a:r>
              <a:rPr lang="en-US" altLang="ko-KR" dirty="0"/>
              <a:t> </a:t>
            </a:r>
            <a:endParaRPr lang="ko-KR" altLang="ko-KR" sz="3200" dirty="0"/>
          </a:p>
          <a:p>
            <a:pPr lvl="1"/>
            <a:r>
              <a:rPr lang="en-US" altLang="ko-KR" dirty="0"/>
              <a:t>html ‘</a:t>
            </a:r>
            <a:r>
              <a:rPr lang="en-US" altLang="ko-KR" dirty="0" err="1"/>
              <a:t>rvest</a:t>
            </a:r>
            <a:r>
              <a:rPr lang="en-US" altLang="ko-KR" dirty="0"/>
              <a:t>’: </a:t>
            </a:r>
            <a:r>
              <a:rPr lang="en-US" altLang="ko-KR" sz="2000" u="sng" dirty="0">
                <a:hlinkClick r:id="rId4"/>
              </a:rPr>
              <a:t>https://cran.r-project.org/web/packages/rvest/rvest.pdf</a:t>
            </a:r>
            <a:endParaRPr lang="ko-KR" altLang="ko-KR" sz="2800" dirty="0"/>
          </a:p>
          <a:p>
            <a:pPr lvl="1"/>
            <a:r>
              <a:rPr lang="en-US" altLang="ko-KR" dirty="0"/>
              <a:t>Tutorial </a:t>
            </a:r>
            <a:r>
              <a:rPr lang="en-US" altLang="ko-KR" dirty="0" err="1"/>
              <a:t>rvest</a:t>
            </a:r>
            <a:r>
              <a:rPr lang="en-US" altLang="ko-KR" dirty="0"/>
              <a:t>: </a:t>
            </a:r>
            <a:r>
              <a:rPr lang="en-US" altLang="ko-KR" sz="2000" u="sng" dirty="0">
                <a:hlinkClick r:id="rId5"/>
              </a:rPr>
              <a:t>http://stat4701.github.io/edav/2015/04/02/rvest_tutorial/</a:t>
            </a:r>
            <a:endParaRPr lang="ko-KR" altLang="ko-KR" sz="2800" dirty="0"/>
          </a:p>
          <a:p>
            <a:pPr lvl="1"/>
            <a:r>
              <a:rPr lang="en-US" altLang="ko-KR" dirty="0"/>
              <a:t>Formatting data into table</a:t>
            </a:r>
            <a:r>
              <a:rPr lang="en-US" altLang="ko-KR" dirty="0" smtClean="0"/>
              <a:t>: </a:t>
            </a:r>
            <a:r>
              <a:rPr lang="en-US" altLang="ko-KR" sz="2000" u="sng" dirty="0" smtClean="0">
                <a:hlinkClick r:id="rId6"/>
              </a:rPr>
              <a:t>https</a:t>
            </a:r>
            <a:r>
              <a:rPr lang="en-US" altLang="ko-KR" sz="2000" u="sng" dirty="0">
                <a:hlinkClick r:id="rId6"/>
              </a:rPr>
              <a:t>://cran.r-project.org/web/packages/data.table/vignettes/datatable-intro.pdf</a:t>
            </a:r>
            <a:endParaRPr lang="ko-KR" altLang="ko-KR" sz="2800" dirty="0"/>
          </a:p>
          <a:p>
            <a:pPr lvl="1"/>
            <a:r>
              <a:rPr lang="en-US" altLang="ko-KR" dirty="0"/>
              <a:t>Scraping an HTML Table using </a:t>
            </a:r>
            <a:r>
              <a:rPr lang="en-US" altLang="ko-KR" dirty="0" err="1"/>
              <a:t>rvest</a:t>
            </a:r>
            <a:r>
              <a:rPr lang="en-US" altLang="ko-KR" dirty="0" smtClean="0"/>
              <a:t>: </a:t>
            </a:r>
            <a:r>
              <a:rPr lang="en-US" altLang="ko-KR" sz="2000" u="sng" dirty="0" smtClean="0">
                <a:hlinkClick r:id="rId7"/>
              </a:rPr>
              <a:t>http</a:t>
            </a:r>
            <a:r>
              <a:rPr lang="en-US" altLang="ko-KR" sz="2000" u="sng" dirty="0">
                <a:hlinkClick r:id="rId7"/>
              </a:rPr>
              <a:t>://www.r-bloggers.com/using-rvest-to-scrape-an-html-table/</a:t>
            </a:r>
            <a:endParaRPr lang="ko-KR" altLang="ko-KR" sz="28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08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library(</a:t>
            </a:r>
            <a:r>
              <a:rPr lang="en-US" altLang="ko-KR" dirty="0" err="1" smtClean="0"/>
              <a:t>rvest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library(</a:t>
            </a:r>
            <a:r>
              <a:rPr lang="en-US" altLang="ko-KR" dirty="0" err="1"/>
              <a:t>RCurl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55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echoshow10.r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# 1. Install two packages</a:t>
            </a:r>
          </a:p>
          <a:p>
            <a:pPr marL="0" indent="0">
              <a:buNone/>
            </a:pPr>
            <a:r>
              <a:rPr lang="en-US" altLang="ko-KR" dirty="0"/>
              <a:t>#</a:t>
            </a:r>
            <a:r>
              <a:rPr lang="en-US" altLang="ko-KR" dirty="0" err="1"/>
              <a:t>install.packages</a:t>
            </a:r>
            <a:r>
              <a:rPr lang="en-US" altLang="ko-KR" dirty="0"/>
              <a:t>('</a:t>
            </a:r>
            <a:r>
              <a:rPr lang="en-US" altLang="ko-KR" dirty="0" err="1"/>
              <a:t>rvest</a:t>
            </a:r>
            <a:r>
              <a:rPr lang="en-US" altLang="ko-KR" dirty="0"/>
              <a:t>')</a:t>
            </a:r>
          </a:p>
          <a:p>
            <a:pPr marL="0" indent="0">
              <a:buNone/>
            </a:pPr>
            <a:r>
              <a:rPr lang="en-US" altLang="ko-KR" dirty="0"/>
              <a:t>#</a:t>
            </a:r>
            <a:r>
              <a:rPr lang="en-US" altLang="ko-KR" dirty="0" err="1"/>
              <a:t>install.packages</a:t>
            </a:r>
            <a:r>
              <a:rPr lang="en-US" altLang="ko-KR" dirty="0"/>
              <a:t>('</a:t>
            </a:r>
            <a:r>
              <a:rPr lang="en-US" altLang="ko-KR" dirty="0" err="1"/>
              <a:t>RCurl</a:t>
            </a:r>
            <a:r>
              <a:rPr lang="en-US" altLang="ko-KR" dirty="0"/>
              <a:t>')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library(</a:t>
            </a:r>
            <a:r>
              <a:rPr lang="en-US" altLang="ko-KR" dirty="0" err="1"/>
              <a:t>rvest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library(</a:t>
            </a:r>
            <a:r>
              <a:rPr lang="en-US" altLang="ko-KR" dirty="0" err="1"/>
              <a:t>RCurl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041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1337</Words>
  <Application>Microsoft Office PowerPoint</Application>
  <PresentationFormat>와이드스크린</PresentationFormat>
  <Paragraphs>199</Paragraphs>
  <Slides>32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8" baseType="lpstr">
      <vt:lpstr>Arial Unicode MS</vt:lpstr>
      <vt:lpstr>맑은 고딕</vt:lpstr>
      <vt:lpstr>Arial</vt:lpstr>
      <vt:lpstr>Bookman Old Style</vt:lpstr>
      <vt:lpstr>Courier New</vt:lpstr>
      <vt:lpstr>Office 테마</vt:lpstr>
      <vt:lpstr>Big Data Marketing Workshop </vt:lpstr>
      <vt:lpstr>Prof. Taewan Kim 김태완 교수</vt:lpstr>
      <vt:lpstr>Prof. Taewan Kim 김태완 교수</vt:lpstr>
      <vt:lpstr>Agenda</vt:lpstr>
      <vt:lpstr>PowerPoint 프레젠테이션</vt:lpstr>
      <vt:lpstr>R 설치하기</vt:lpstr>
      <vt:lpstr>Rvest.R</vt:lpstr>
      <vt:lpstr>echoshow10.r</vt:lpstr>
      <vt:lpstr>echoshow10.r</vt:lpstr>
      <vt:lpstr>echoshow10.r</vt:lpstr>
      <vt:lpstr>echoshow10.r</vt:lpstr>
      <vt:lpstr>echoshow10.r</vt:lpstr>
      <vt:lpstr>echoshow10.r</vt:lpstr>
      <vt:lpstr>tm.R</vt:lpstr>
      <vt:lpstr>#1. Installing relevant packages</vt:lpstr>
      <vt:lpstr>#2. Loading texts</vt:lpstr>
      <vt:lpstr>#2.1 Change Folder and Directory</vt:lpstr>
      <vt:lpstr>#3. Generating a Corpus</vt:lpstr>
      <vt:lpstr>#3.1 Preprocessing 전처리</vt:lpstr>
      <vt:lpstr>#3.4 Word Frequency table</vt:lpstr>
      <vt:lpstr>PowerPoint 프레젠테이션</vt:lpstr>
      <vt:lpstr>#3.5 Word Association</vt:lpstr>
      <vt:lpstr>PowerPoint 프레젠테이션</vt:lpstr>
      <vt:lpstr>Word Association</vt:lpstr>
      <vt:lpstr>#4. Word Clouds</vt:lpstr>
      <vt:lpstr>PowerPoint 프레젠테이션</vt:lpstr>
      <vt:lpstr>4. Word Clouds</vt:lpstr>
      <vt:lpstr>#5.1 Hierarchical clustering</vt:lpstr>
      <vt:lpstr>#5.2 K-means clustering</vt:lpstr>
      <vt:lpstr>Clustering 해석하기</vt:lpstr>
      <vt:lpstr>Recommendations</vt:lpstr>
      <vt:lpstr>Good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Marketing Workshop</dc:title>
  <dc:creator>Taewan Kim</dc:creator>
  <cp:lastModifiedBy>user</cp:lastModifiedBy>
  <cp:revision>39</cp:revision>
  <dcterms:created xsi:type="dcterms:W3CDTF">2019-07-03T15:35:19Z</dcterms:created>
  <dcterms:modified xsi:type="dcterms:W3CDTF">2021-11-02T06:45:55Z</dcterms:modified>
</cp:coreProperties>
</file>